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B460DED0-6543-4B40-BE9C-7A3185672310}" type="datetimeFigureOut">
              <a:rPr lang="es-MX" smtClean="0"/>
              <a:t>24/10/2017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0592AD8-5270-4DCC-ACEA-54F1A4F2E0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376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DED0-6543-4B40-BE9C-7A3185672310}" type="datetimeFigureOut">
              <a:rPr lang="es-MX" smtClean="0"/>
              <a:t>24/10/2017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2AD8-5270-4DCC-ACEA-54F1A4F2E0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1625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460DED0-6543-4B40-BE9C-7A3185672310}" type="datetimeFigureOut">
              <a:rPr lang="es-MX" smtClean="0"/>
              <a:t>24/10/2017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0592AD8-5270-4DCC-ACEA-54F1A4F2E0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1047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DED0-6543-4B40-BE9C-7A3185672310}" type="datetimeFigureOut">
              <a:rPr lang="es-MX" smtClean="0"/>
              <a:t>24/10/2017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2AD8-5270-4DCC-ACEA-54F1A4F2E0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43256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460DED0-6543-4B40-BE9C-7A3185672310}" type="datetimeFigureOut">
              <a:rPr lang="es-MX" smtClean="0"/>
              <a:t>24/10/2017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0592AD8-5270-4DCC-ACEA-54F1A4F2E0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45705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460DED0-6543-4B40-BE9C-7A3185672310}" type="datetimeFigureOut">
              <a:rPr lang="es-MX" smtClean="0"/>
              <a:t>24/10/2017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0592AD8-5270-4DCC-ACEA-54F1A4F2E0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7748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460DED0-6543-4B40-BE9C-7A3185672310}" type="datetimeFigureOut">
              <a:rPr lang="es-MX" smtClean="0"/>
              <a:t>24/10/2017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0592AD8-5270-4DCC-ACEA-54F1A4F2E0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544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DED0-6543-4B40-BE9C-7A3185672310}" type="datetimeFigureOut">
              <a:rPr lang="es-MX" smtClean="0"/>
              <a:t>24/10/2017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2AD8-5270-4DCC-ACEA-54F1A4F2E0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9848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460DED0-6543-4B40-BE9C-7A3185672310}" type="datetimeFigureOut">
              <a:rPr lang="es-MX" smtClean="0"/>
              <a:t>24/10/2017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70592AD8-5270-4DCC-ACEA-54F1A4F2E0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7041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0DED0-6543-4B40-BE9C-7A3185672310}" type="datetimeFigureOut">
              <a:rPr lang="es-MX" smtClean="0"/>
              <a:t>24/10/2017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92AD8-5270-4DCC-ACEA-54F1A4F2E0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897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B460DED0-6543-4B40-BE9C-7A3185672310}" type="datetimeFigureOut">
              <a:rPr lang="es-MX" smtClean="0"/>
              <a:t>24/10/2017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70592AD8-5270-4DCC-ACEA-54F1A4F2E0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77842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6</a:t>
            </a:r>
          </a:p>
          <a:p>
            <a:pPr lvl="6"/>
            <a:r>
              <a:rPr lang="en-US" dirty="0"/>
              <a:t>7</a:t>
            </a:r>
          </a:p>
          <a:p>
            <a:pPr lvl="7"/>
            <a:r>
              <a:rPr lang="en-US" dirty="0"/>
              <a:t>8</a:t>
            </a:r>
          </a:p>
          <a:p>
            <a:pPr lvl="8"/>
            <a:r>
              <a:rPr lang="en-US" dirty="0"/>
              <a:t>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0DED0-6543-4B40-BE9C-7A3185672310}" type="datetimeFigureOut">
              <a:rPr lang="es-MX" smtClean="0"/>
              <a:t>24/10/2017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92AD8-5270-4DCC-ACEA-54F1A4F2E0C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0236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Probabilidad condicional e independencia</a:t>
            </a:r>
            <a:endParaRPr lang="es-MX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3200" dirty="0" smtClean="0"/>
              <a:t>Tema4 Unidad I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747440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Eventos independientes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3200" dirty="0" smtClean="0"/>
              <a:t>Los eventos independientes son los que no se ven afectados por ningún otro evento.</a:t>
            </a:r>
          </a:p>
          <a:p>
            <a:pPr marL="0" indent="0" algn="just">
              <a:buNone/>
            </a:pPr>
            <a:r>
              <a:rPr lang="es-MX" sz="3200" dirty="0" smtClean="0"/>
              <a:t>Ejemplo. </a:t>
            </a:r>
            <a:r>
              <a:rPr lang="es-MX" sz="3200" dirty="0" smtClean="0"/>
              <a:t>La probabilidad </a:t>
            </a:r>
            <a:r>
              <a:rPr lang="es-MX" sz="3200" dirty="0" smtClean="0"/>
              <a:t>de lanzar una moneda y que </a:t>
            </a:r>
            <a:r>
              <a:rPr lang="es-MX" sz="3200" dirty="0" smtClean="0"/>
              <a:t>el resultado sea </a:t>
            </a:r>
            <a:r>
              <a:rPr lang="es-MX" sz="3200" dirty="0" smtClean="0"/>
              <a:t>cara es </a:t>
            </a:r>
            <a:r>
              <a:rPr lang="es-MX" sz="3200" dirty="0" smtClean="0"/>
              <a:t>de ½.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2913637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Eventos dependientes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sz="3200" dirty="0" smtClean="0"/>
              <a:t>Los eventos dependientes son los que se ven afectados por otros eventos:</a:t>
            </a:r>
          </a:p>
          <a:p>
            <a:pPr marL="0" indent="0" algn="just">
              <a:buNone/>
            </a:pPr>
            <a:r>
              <a:rPr lang="es-MX" sz="3200" dirty="0" smtClean="0"/>
              <a:t>P(A|B) significa “Evento B dado Evento A”</a:t>
            </a:r>
            <a:endParaRPr lang="es-MX" sz="3200" dirty="0"/>
          </a:p>
        </p:txBody>
      </p:sp>
    </p:spTree>
    <p:extLst>
      <p:ext uri="{BB962C8B-B14F-4D97-AF65-F5344CB8AC3E}">
        <p14:creationId xmlns:p14="http://schemas.microsoft.com/office/powerpoint/2010/main" val="32122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Formulas</a:t>
            </a: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s-MX" sz="3200" dirty="0" smtClean="0"/>
                  <a:t>P(A</a:t>
                </a:r>
                <a14:m>
                  <m:oMath xmlns:m="http://schemas.openxmlformats.org/officeDocument/2006/math">
                    <m:r>
                      <a:rPr lang="es-MX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es-MX" sz="3200" dirty="0" smtClean="0"/>
                  <a:t>B)=P(A)*P(B)</a:t>
                </a:r>
              </a:p>
              <a:p>
                <a:pPr marL="0" indent="0" algn="just">
                  <a:buNone/>
                </a:pPr>
                <a:r>
                  <a:rPr lang="es-MX" sz="3200" dirty="0" smtClean="0"/>
                  <a:t>Esta formula se usa solo para determinar una probabilidad total cuando es necesario considerar la probabilidad de A y de B.</a:t>
                </a:r>
                <a:endParaRPr lang="es-MX" sz="3200" dirty="0"/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524" r="-242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994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Formulas</a:t>
            </a: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s-MX" sz="3200" dirty="0" smtClean="0"/>
                  <a:t>P(A</a:t>
                </a:r>
                <a14:m>
                  <m:oMath xmlns:m="http://schemas.openxmlformats.org/officeDocument/2006/math">
                    <m:r>
                      <a:rPr lang="es-MX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es-MX" sz="3200" dirty="0" smtClean="0"/>
                  <a:t>B)=P(A)*P(B|A)</a:t>
                </a:r>
              </a:p>
              <a:p>
                <a:pPr marL="0" indent="0" algn="just">
                  <a:buNone/>
                </a:pPr>
                <a:r>
                  <a:rPr lang="es-MX" sz="3200" dirty="0" smtClean="0"/>
                  <a:t>Esta formula se usa solo para determinar la probabilidad de A y B, en donde primero se obtiene la probabilidad de A para obtener la probabilidad de B.</a:t>
                </a:r>
                <a:endParaRPr lang="es-MX" sz="3200" dirty="0"/>
              </a:p>
            </p:txBody>
          </p:sp>
        </mc:Choice>
        <mc:Fallback xmlns=""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524" r="-242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73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Formulas</a:t>
            </a:r>
            <a:endParaRPr lang="es-MX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s-MX" sz="3200" dirty="0" smtClean="0"/>
                  <a:t>P(B</a:t>
                </a:r>
                <a14:m>
                  <m:oMath xmlns:m="http://schemas.openxmlformats.org/officeDocument/2006/math">
                    <m:r>
                      <a:rPr lang="es-MX" sz="3200" b="0" i="1" smtClean="0"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s-MX" sz="3200" dirty="0" smtClean="0"/>
                  <a:t>A</a:t>
                </a:r>
                <a:r>
                  <a:rPr lang="es-MX" sz="3200" dirty="0" smtClean="0"/>
                  <a:t>)=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sz="3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MX" sz="3200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s-MX" sz="3200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s-MX" sz="32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s-MX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∩</m:t>
                        </m:r>
                        <m:r>
                          <a:rPr lang="es-MX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  <m:r>
                          <a:rPr lang="es-MX" sz="32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s-MX" sz="3200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s-MX" sz="3200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s-MX" sz="3200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s-MX" sz="3200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endParaRPr lang="es-MX" sz="3200" dirty="0" smtClean="0"/>
              </a:p>
              <a:p>
                <a:pPr marL="0" indent="0" algn="just">
                  <a:buNone/>
                </a:pPr>
                <a:r>
                  <a:rPr lang="es-MX" sz="3200" dirty="0" smtClean="0"/>
                  <a:t>Se sustituyen las formulas. Nos indica que para encontrar la probabilidad de A dado B, es necesario determinarlo mediante la probabilidad de A y B entre la probabilidad de A.</a:t>
                </a:r>
                <a:endParaRPr lang="es-MX" sz="3200" dirty="0"/>
              </a:p>
            </p:txBody>
          </p:sp>
        </mc:Choice>
        <mc:Fallback>
          <p:sp>
            <p:nvSpPr>
              <p:cNvPr id="3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524" r="-2427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726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62</TotalTime>
  <Words>185</Words>
  <Application>Microsoft Office PowerPoint</Application>
  <PresentationFormat>Panorámica</PresentationFormat>
  <Paragraphs>17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Calibri Light</vt:lpstr>
      <vt:lpstr>Cambria Math</vt:lpstr>
      <vt:lpstr>Rockwell</vt:lpstr>
      <vt:lpstr>Wingdings</vt:lpstr>
      <vt:lpstr>Atlas</vt:lpstr>
      <vt:lpstr>Probabilidad condicional e independencia</vt:lpstr>
      <vt:lpstr>Eventos independientes</vt:lpstr>
      <vt:lpstr>Eventos dependientes</vt:lpstr>
      <vt:lpstr>Formulas</vt:lpstr>
      <vt:lpstr>Formulas</vt:lpstr>
      <vt:lpstr>Formulas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Probabilidad condicional e independencia</dc:title>
  <dc:creator>delltolin</dc:creator>
  <cp:lastModifiedBy>delltolin</cp:lastModifiedBy>
  <cp:revision>8</cp:revision>
  <dcterms:created xsi:type="dcterms:W3CDTF">2017-10-24T21:55:27Z</dcterms:created>
  <dcterms:modified xsi:type="dcterms:W3CDTF">2017-10-24T23:07:26Z</dcterms:modified>
</cp:coreProperties>
</file>